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63" r:id="rId3"/>
    <p:sldId id="364" r:id="rId4"/>
    <p:sldId id="375" r:id="rId5"/>
    <p:sldId id="378" r:id="rId6"/>
    <p:sldId id="386" r:id="rId7"/>
    <p:sldId id="374" r:id="rId8"/>
    <p:sldId id="376" r:id="rId9"/>
    <p:sldId id="381" r:id="rId10"/>
    <p:sldId id="383" r:id="rId11"/>
    <p:sldId id="382" r:id="rId12"/>
    <p:sldId id="385" r:id="rId13"/>
    <p:sldId id="37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11.7.2022.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hyperlink" Target="https://www.e-sfera.hr/dodatni-digitalni-sadrzaji/016716f3-cb6f-4d17-b8e1-4ea309889f9d/assets/audio/look_back_6-stork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-sfera.hr/dodatni-digitalni-sadrzaji/016716f3-cb6f-4d17-b8e1-4ea309889f9d/assets/interactivity/kviz_6/index.htm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2A2F84-8D57-47C7-9520-340B07A42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8" y="927171"/>
            <a:ext cx="3307203" cy="440960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390FF2B-F153-4A33-A1C1-93B5A7105DB5}"/>
              </a:ext>
            </a:extLst>
          </p:cNvPr>
          <p:cNvSpPr txBox="1"/>
          <p:nvPr/>
        </p:nvSpPr>
        <p:spPr>
          <a:xfrm>
            <a:off x="5004440" y="2352685"/>
            <a:ext cx="684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UNIT 6 </a:t>
            </a:r>
            <a:br>
              <a:rPr lang="hr-HR" sz="4000" b="1" u="sng" dirty="0">
                <a:solidFill>
                  <a:srgbClr val="FF0000"/>
                </a:solidFill>
              </a:rPr>
            </a:br>
            <a:r>
              <a:rPr lang="hr-HR" sz="4000" b="1" u="sng" dirty="0">
                <a:solidFill>
                  <a:srgbClr val="FF0000"/>
                </a:solidFill>
              </a:rPr>
              <a:t>Town and coutryside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12DCEF6-B202-40EA-A51C-F5F503492C47}"/>
              </a:ext>
            </a:extLst>
          </p:cNvPr>
          <p:cNvSpPr txBox="1"/>
          <p:nvPr/>
        </p:nvSpPr>
        <p:spPr>
          <a:xfrm>
            <a:off x="5852161" y="3531870"/>
            <a:ext cx="612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Look</a:t>
            </a:r>
            <a:r>
              <a:rPr lang="hr-HR" sz="4000" dirty="0"/>
              <a:t> </a:t>
            </a:r>
            <a:r>
              <a:rPr lang="hr-HR" sz="4000" dirty="0" err="1"/>
              <a:t>back</a:t>
            </a:r>
            <a:r>
              <a:rPr lang="hr-HR" sz="4000" dirty="0"/>
              <a:t> 6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36A2C99-6F86-42BA-B0CC-E8EE2F87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242527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02"/>
            <a:ext cx="5129431" cy="6835195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294774" y="801302"/>
            <a:ext cx="3560431" cy="57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In </a:t>
            </a:r>
            <a:r>
              <a:rPr lang="hr-HR" sz="2000" b="1" i="1" dirty="0" err="1"/>
              <a:t>the</a:t>
            </a:r>
            <a:r>
              <a:rPr lang="hr-HR" sz="2000" b="1" i="1" dirty="0"/>
              <a:t> </a:t>
            </a:r>
            <a:r>
              <a:rPr lang="hr-HR" sz="2000" b="1" i="1" dirty="0" err="1"/>
              <a:t>listening</a:t>
            </a:r>
            <a:r>
              <a:rPr lang="hr-HR" sz="2000" b="1" i="1" dirty="0"/>
              <a:t> </a:t>
            </a:r>
            <a:r>
              <a:rPr lang="hr-HR" sz="2000" b="1" i="1" dirty="0" err="1"/>
              <a:t>section</a:t>
            </a:r>
            <a:r>
              <a:rPr lang="hr-HR" sz="2000" b="1" i="1" dirty="0"/>
              <a:t>, </a:t>
            </a:r>
            <a:r>
              <a:rPr lang="hr-HR" sz="2000" b="1" i="1" dirty="0" err="1"/>
              <a:t>listen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p</a:t>
            </a:r>
            <a:r>
              <a:rPr lang="en-US" sz="2000" b="1" i="1" dirty="0" err="1"/>
              <a:t>ut</a:t>
            </a:r>
            <a:r>
              <a:rPr lang="en-US" sz="2000" b="1" i="1" dirty="0"/>
              <a:t> the sentences in the correct order.</a:t>
            </a:r>
            <a:br>
              <a:rPr lang="hr-HR" sz="2000" b="1" dirty="0"/>
            </a:br>
            <a:r>
              <a:rPr lang="hr-HR" sz="2000" i="1" dirty="0">
                <a:hlinkClick r:id="rId5"/>
              </a:rPr>
              <a:t>https://www.e-sfera.hr/dodatni-digitalni-sadrzaji/016716f3-cb6f-4d17-b8e1-4ea309889f9d/assets/audio/look_back_6-stork.mp3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4" y="536286"/>
            <a:ext cx="7752707" cy="57854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05_57_Look_back_LISTENING">
            <a:hlinkClick r:id="" action="ppaction://media"/>
            <a:extLst>
              <a:ext uri="{FF2B5EF4-FFF2-40B4-BE49-F238E27FC236}">
                <a16:creationId xmlns:a16="http://schemas.microsoft.com/office/drawing/2014/main" id="{14823379-0598-4E95-871F-0DA5553C6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5932" y="3124199"/>
            <a:ext cx="609600" cy="609600"/>
          </a:xfrm>
          <a:prstGeom prst="rect">
            <a:avLst/>
          </a:prstGeom>
        </p:spPr>
      </p:pic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BD135628-41B6-4672-AFC6-F8FBE623BC34}"/>
              </a:ext>
            </a:extLst>
          </p:cNvPr>
          <p:cNvSpPr txBox="1">
            <a:spLocks/>
          </p:cNvSpPr>
          <p:nvPr/>
        </p:nvSpPr>
        <p:spPr>
          <a:xfrm>
            <a:off x="-1" y="440403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05818F83-CB46-4289-BED4-A4F204A28035}"/>
              </a:ext>
            </a:extLst>
          </p:cNvPr>
          <p:cNvSpPr txBox="1">
            <a:spLocks/>
          </p:cNvSpPr>
          <p:nvPr/>
        </p:nvSpPr>
        <p:spPr>
          <a:xfrm>
            <a:off x="-38639" y="306107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9B52CD86-0043-45BA-9D6D-3DF4DC7523CF}"/>
              </a:ext>
            </a:extLst>
          </p:cNvPr>
          <p:cNvSpPr txBox="1">
            <a:spLocks/>
          </p:cNvSpPr>
          <p:nvPr/>
        </p:nvSpPr>
        <p:spPr>
          <a:xfrm>
            <a:off x="-38639" y="485891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E3422786-83E1-4BEA-B9AB-D08D4C5A8E11}"/>
              </a:ext>
            </a:extLst>
          </p:cNvPr>
          <p:cNvSpPr txBox="1">
            <a:spLocks/>
          </p:cNvSpPr>
          <p:nvPr/>
        </p:nvSpPr>
        <p:spPr>
          <a:xfrm>
            <a:off x="-51519" y="5322272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C00DE885-F795-4DDB-8AA0-AB7E52A579C5}"/>
              </a:ext>
            </a:extLst>
          </p:cNvPr>
          <p:cNvSpPr txBox="1">
            <a:spLocks/>
          </p:cNvSpPr>
          <p:nvPr/>
        </p:nvSpPr>
        <p:spPr>
          <a:xfrm>
            <a:off x="-51520" y="3485796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id="{3BEAFB17-71B7-4946-9D4B-4751F0421B2F}"/>
              </a:ext>
            </a:extLst>
          </p:cNvPr>
          <p:cNvSpPr txBox="1">
            <a:spLocks/>
          </p:cNvSpPr>
          <p:nvPr/>
        </p:nvSpPr>
        <p:spPr>
          <a:xfrm>
            <a:off x="-51521" y="256755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9D8B3B8A-526F-49F3-8A84-3067E189BA60}"/>
              </a:ext>
            </a:extLst>
          </p:cNvPr>
          <p:cNvSpPr txBox="1">
            <a:spLocks/>
          </p:cNvSpPr>
          <p:nvPr/>
        </p:nvSpPr>
        <p:spPr>
          <a:xfrm>
            <a:off x="-38639" y="578562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id="{C5D913FC-9567-4B9D-BB17-B6CC7080AD7C}"/>
              </a:ext>
            </a:extLst>
          </p:cNvPr>
          <p:cNvSpPr txBox="1">
            <a:spLocks/>
          </p:cNvSpPr>
          <p:nvPr/>
        </p:nvSpPr>
        <p:spPr>
          <a:xfrm>
            <a:off x="-45080" y="393220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376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 uiExpand="1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" y="0"/>
            <a:ext cx="512139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46975" y="542538"/>
            <a:ext cx="6737862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1" dirty="0"/>
              <a:t>Imagine you are a person from the past. Talk about your life. Your friends must guess</a:t>
            </a:r>
            <a:r>
              <a:rPr lang="hr-HR" sz="2000" b="1" i="1" dirty="0"/>
              <a:t> </a:t>
            </a:r>
            <a:r>
              <a:rPr lang="en-US" sz="2000" b="1" i="1" dirty="0"/>
              <a:t>who you are.</a:t>
            </a:r>
            <a:br>
              <a:rPr lang="hr-HR" sz="2000" b="1" dirty="0"/>
            </a:b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" y="2371754"/>
            <a:ext cx="11721768" cy="42468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82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" y="533"/>
            <a:ext cx="5120992" cy="6857467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5012" y="182272"/>
            <a:ext cx="6723213" cy="721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Make up a short story. </a:t>
            </a:r>
            <a:br>
              <a:rPr lang="hr-HR" sz="2000" b="1" dirty="0"/>
            </a:br>
            <a:endParaRPr lang="hr-HR" sz="2000" b="1" dirty="0"/>
          </a:p>
          <a:p>
            <a:pPr algn="l"/>
            <a:r>
              <a:rPr lang="hr-HR" sz="2000" i="1" dirty="0">
                <a:solidFill>
                  <a:srgbClr val="C00000"/>
                </a:solidFill>
              </a:rPr>
              <a:t>Once upon a time there was a beautiful princess who lived in a kingdom far away. </a:t>
            </a:r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2163650"/>
            <a:ext cx="11775964" cy="439616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" y="14723"/>
            <a:ext cx="5099399" cy="682855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306873" y="344692"/>
            <a:ext cx="3603186" cy="61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Now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self-evaluate</a:t>
            </a:r>
            <a:r>
              <a:rPr lang="hr-HR" sz="2000" b="1" dirty="0"/>
              <a:t>. Read the sentences, think and tick the right column.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1" y="56400"/>
            <a:ext cx="7703749" cy="68016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684B39E-7FEC-450F-9EBD-23E139B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5127" y="1532779"/>
            <a:ext cx="371475" cy="361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5FF151-8F7B-4485-B473-1CF59A23E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7912" y="3114018"/>
            <a:ext cx="342900" cy="361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C5B4FC-6658-4C96-87E2-CA675D52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5029" y="2448073"/>
            <a:ext cx="333375" cy="361950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CE6B2F-F828-4C33-9A23-4267B7BE5502}"/>
              </a:ext>
            </a:extLst>
          </p:cNvPr>
          <p:cNvSpPr txBox="1">
            <a:spLocks/>
          </p:cNvSpPr>
          <p:nvPr/>
        </p:nvSpPr>
        <p:spPr>
          <a:xfrm>
            <a:off x="2868266" y="1470403"/>
            <a:ext cx="332722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vanjske aktivnosti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153CA23-375B-4375-8E29-58BF2D9E572D}"/>
              </a:ext>
            </a:extLst>
          </p:cNvPr>
          <p:cNvSpPr txBox="1">
            <a:spLocks/>
          </p:cNvSpPr>
          <p:nvPr/>
        </p:nvSpPr>
        <p:spPr>
          <a:xfrm>
            <a:off x="2310366" y="1860471"/>
            <a:ext cx="487822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razgovarati o događajima u prošlosti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FCA029-D38B-4CB7-A30A-1E9E53B35D66}"/>
              </a:ext>
            </a:extLst>
          </p:cNvPr>
          <p:cNvSpPr txBox="1">
            <a:spLocks/>
          </p:cNvSpPr>
          <p:nvPr/>
        </p:nvSpPr>
        <p:spPr>
          <a:xfrm>
            <a:off x="2697798" y="2254544"/>
            <a:ext cx="4890683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pisati o svom prethodnom odmoru/praznicima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939F4FD-E8F2-4745-A2E1-32A52D84C1AD}"/>
              </a:ext>
            </a:extLst>
          </p:cNvPr>
          <p:cNvSpPr txBox="1">
            <a:spLocks/>
          </p:cNvSpPr>
          <p:nvPr/>
        </p:nvSpPr>
        <p:spPr>
          <a:xfrm>
            <a:off x="4217591" y="2560687"/>
            <a:ext cx="415743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razumjeti vremensku prognozu i </a:t>
            </a:r>
            <a:br>
              <a:rPr lang="hr-HR" sz="1800" i="1" dirty="0">
                <a:solidFill>
                  <a:srgbClr val="FF0000"/>
                </a:solidFill>
              </a:rPr>
            </a:br>
            <a:r>
              <a:rPr lang="hr-HR" sz="1800" i="1" dirty="0">
                <a:solidFill>
                  <a:srgbClr val="FF0000"/>
                </a:solidFill>
              </a:rPr>
              <a:t>razgovarati o vremenu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D9244F-B4F4-4518-A402-69448474E40E}"/>
              </a:ext>
            </a:extLst>
          </p:cNvPr>
          <p:cNvSpPr txBox="1">
            <a:spLocks/>
          </p:cNvSpPr>
          <p:nvPr/>
        </p:nvSpPr>
        <p:spPr>
          <a:xfrm>
            <a:off x="2345232" y="3146321"/>
            <a:ext cx="3191224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vrste TV emisija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55E76-1041-4484-92E4-020A9043ABE1}"/>
              </a:ext>
            </a:extLst>
          </p:cNvPr>
          <p:cNvSpPr txBox="1">
            <a:spLocks/>
          </p:cNvSpPr>
          <p:nvPr/>
        </p:nvSpPr>
        <p:spPr>
          <a:xfrm>
            <a:off x="2697798" y="3517710"/>
            <a:ext cx="4617633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izraziti sviđanje i nesviđanje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90BA44-8E73-4607-A40B-7697B8DF9874}"/>
              </a:ext>
            </a:extLst>
          </p:cNvPr>
          <p:cNvSpPr txBox="1">
            <a:spLocks/>
          </p:cNvSpPr>
          <p:nvPr/>
        </p:nvSpPr>
        <p:spPr>
          <a:xfrm>
            <a:off x="2114501" y="3895289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mjesta u gradu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0CDB930-7C80-4577-A340-FDD638431E56}"/>
              </a:ext>
            </a:extLst>
          </p:cNvPr>
          <p:cNvSpPr txBox="1">
            <a:spLocks/>
          </p:cNvSpPr>
          <p:nvPr/>
        </p:nvSpPr>
        <p:spPr>
          <a:xfrm>
            <a:off x="3834854" y="4290430"/>
            <a:ext cx="5772815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izreći kakve zdravstvene probleme imamo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E3E3CD1-C231-4F63-8C03-93704C012D75}"/>
              </a:ext>
            </a:extLst>
          </p:cNvPr>
          <p:cNvSpPr txBox="1">
            <a:spLocks/>
          </p:cNvSpPr>
          <p:nvPr/>
        </p:nvSpPr>
        <p:spPr>
          <a:xfrm>
            <a:off x="3674530" y="4685571"/>
            <a:ext cx="4593705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razumjeti i prepričati kratku priču u prošlosti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52442E1-3649-44C1-80AC-B3BF4D9159DE}"/>
              </a:ext>
            </a:extLst>
          </p:cNvPr>
          <p:cNvSpPr txBox="1">
            <a:spLocks/>
          </p:cNvSpPr>
          <p:nvPr/>
        </p:nvSpPr>
        <p:spPr>
          <a:xfrm>
            <a:off x="4240765" y="5052632"/>
            <a:ext cx="4890683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pisati jednostavnu priču u prošlosti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18604908-8A8C-48AF-8001-DE7419BA8BEF}"/>
              </a:ext>
            </a:extLst>
          </p:cNvPr>
          <p:cNvSpPr txBox="1">
            <a:spLocks/>
          </p:cNvSpPr>
          <p:nvPr/>
        </p:nvSpPr>
        <p:spPr>
          <a:xfrm>
            <a:off x="2991490" y="5447773"/>
            <a:ext cx="4890683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imenovati zemlje i jezike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74DA5EA4-B0AF-45E6-B02E-39713E4A2203}"/>
              </a:ext>
            </a:extLst>
          </p:cNvPr>
          <p:cNvSpPr txBox="1">
            <a:spLocks/>
          </p:cNvSpPr>
          <p:nvPr/>
        </p:nvSpPr>
        <p:spPr>
          <a:xfrm>
            <a:off x="4275919" y="5771094"/>
            <a:ext cx="4890683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pročitati </a:t>
            </a:r>
            <a:r>
              <a:rPr lang="hr-HR" sz="1800" i="1" dirty="0" err="1">
                <a:solidFill>
                  <a:srgbClr val="FF0000"/>
                </a:solidFill>
              </a:rPr>
              <a:t>webstranicu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>
                <a:solidFill>
                  <a:srgbClr val="FF0000"/>
                </a:solidFill>
              </a:rPr>
              <a:t>i pronaći </a:t>
            </a:r>
            <a:br>
              <a:rPr lang="hr-HR" sz="1800" i="1" dirty="0">
                <a:solidFill>
                  <a:srgbClr val="FF0000"/>
                </a:solidFill>
              </a:rPr>
            </a:br>
            <a:r>
              <a:rPr lang="hr-HR" sz="1800" i="1" dirty="0">
                <a:solidFill>
                  <a:srgbClr val="FF0000"/>
                </a:solidFill>
              </a:rPr>
              <a:t>bitne informacije</a:t>
            </a:r>
          </a:p>
        </p:txBody>
      </p:sp>
    </p:spTree>
    <p:extLst>
      <p:ext uri="{BB962C8B-B14F-4D97-AF65-F5344CB8AC3E}">
        <p14:creationId xmlns:p14="http://schemas.microsoft.com/office/powerpoint/2010/main" val="38490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" y="1"/>
            <a:ext cx="5127401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05456" y="334851"/>
            <a:ext cx="7073322" cy="465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WB, p. 114. In task 1, you need to sort out the words.</a:t>
            </a:r>
            <a:br>
              <a:rPr lang="hr-HR" sz="2000" b="1" dirty="0"/>
            </a:br>
            <a:r>
              <a:rPr lang="hr-HR" sz="2000" i="1" dirty="0"/>
              <a:t>U 1. zadatku razvrstaj riječi u navedene kategorije – ljudi, TV programi, mjesta u gradu, bolesti i vrijeme.</a:t>
            </a:r>
          </a:p>
          <a:p>
            <a:pPr algn="l"/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1296512"/>
            <a:ext cx="7924808" cy="542426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D0263E1-B7ED-4C09-B0F3-48B7B2F2DFC7}"/>
              </a:ext>
            </a:extLst>
          </p:cNvPr>
          <p:cNvSpPr txBox="1">
            <a:spLocks/>
          </p:cNvSpPr>
          <p:nvPr/>
        </p:nvSpPr>
        <p:spPr>
          <a:xfrm>
            <a:off x="7092918" y="4408502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bakery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7E62797-162A-455C-A5B9-C1ADD0188A83}"/>
              </a:ext>
            </a:extLst>
          </p:cNvPr>
          <p:cNvSpPr txBox="1">
            <a:spLocks/>
          </p:cNvSpPr>
          <p:nvPr/>
        </p:nvSpPr>
        <p:spPr>
          <a:xfrm>
            <a:off x="5451600" y="4410565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news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BABEED3-BE16-4794-940F-AA58DE03B3E5}"/>
              </a:ext>
            </a:extLst>
          </p:cNvPr>
          <p:cNvSpPr txBox="1">
            <a:spLocks/>
          </p:cNvSpPr>
          <p:nvPr/>
        </p:nvSpPr>
        <p:spPr>
          <a:xfrm>
            <a:off x="8751543" y="4429831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measles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6137D73-7C46-4A64-9CC3-0382978902D1}"/>
              </a:ext>
            </a:extLst>
          </p:cNvPr>
          <p:cNvSpPr txBox="1">
            <a:spLocks/>
          </p:cNvSpPr>
          <p:nvPr/>
        </p:nvSpPr>
        <p:spPr>
          <a:xfrm>
            <a:off x="10152220" y="4418981"/>
            <a:ext cx="2007207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foggy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" y="-2251"/>
            <a:ext cx="5129084" cy="6860251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18289"/>
            <a:ext cx="6819903" cy="177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</a:t>
            </a:r>
            <a:r>
              <a:rPr lang="hr-HR" sz="2000" b="1" dirty="0" err="1"/>
              <a:t>deals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spelling</a:t>
            </a:r>
            <a:r>
              <a:rPr lang="hr-HR" sz="2000" b="1" dirty="0"/>
              <a:t>. You have to circle and write the correct spelling.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86" y="1591441"/>
            <a:ext cx="6741251" cy="52523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9553263-79CE-4938-81CF-6C5E946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19" y="3015825"/>
            <a:ext cx="940668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7429658" y="352304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hilarious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" y="3954"/>
            <a:ext cx="5145498" cy="688220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43649" y="24970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Match and copy the expressions in task 3.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1520184"/>
            <a:ext cx="7638263" cy="39117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12DDEA4-C50E-4BDB-9391-0D3491867CE2}"/>
              </a:ext>
            </a:extLst>
          </p:cNvPr>
          <p:cNvSpPr txBox="1">
            <a:spLocks/>
          </p:cNvSpPr>
          <p:nvPr/>
        </p:nvSpPr>
        <p:spPr>
          <a:xfrm>
            <a:off x="6096000" y="334045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367D7AF-2ECC-4B33-9822-E9E9CD211D16}"/>
              </a:ext>
            </a:extLst>
          </p:cNvPr>
          <p:cNvSpPr txBox="1">
            <a:spLocks/>
          </p:cNvSpPr>
          <p:nvPr/>
        </p:nvSpPr>
        <p:spPr>
          <a:xfrm>
            <a:off x="8445649" y="2070899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rock </a:t>
            </a:r>
            <a:r>
              <a:rPr lang="hr-HR" sz="2100" i="1" dirty="0" err="1">
                <a:solidFill>
                  <a:srgbClr val="FF0000"/>
                </a:solidFill>
              </a:rPr>
              <a:t>climbing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7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7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" y="18264"/>
            <a:ext cx="5113141" cy="6839736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26400" y="18264"/>
            <a:ext cx="7065599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/>
              <a:t>Circle the correct word.</a:t>
            </a:r>
            <a:br>
              <a:rPr lang="hr-HR" sz="2000" b="1" dirty="0"/>
            </a:br>
            <a:endParaRPr lang="hr-HR" sz="2000" i="1" dirty="0"/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97" y="1290110"/>
            <a:ext cx="7528187" cy="41392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F101188B-8AB2-4AC6-9CC1-E78C5EC7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09" y="1800629"/>
            <a:ext cx="575600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idi izvornu sliku">
            <a:extLst>
              <a:ext uri="{FF2B5EF4-FFF2-40B4-BE49-F238E27FC236}">
                <a16:creationId xmlns:a16="http://schemas.microsoft.com/office/drawing/2014/main" id="{D006A8F4-420E-4346-A2AE-EC2EE757C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95" y="2311148"/>
            <a:ext cx="1004644" cy="5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31C487D-2237-479A-B2A0-ABB8E9635AD1}"/>
              </a:ext>
            </a:extLst>
          </p:cNvPr>
          <p:cNvSpPr/>
          <p:nvPr/>
        </p:nvSpPr>
        <p:spPr>
          <a:xfrm>
            <a:off x="4706483" y="5678642"/>
            <a:ext cx="7478332" cy="149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hr-H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do the task here:</a:t>
            </a: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hr-HR" sz="2000" i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https://www.e-sfera.hr/dodatni-digitalni-sadrzaji/016716f3-cb6f-4d17-b8e1-4ea309889f9d/assets/interactivity/kviz_6/index.html</a:t>
            </a:r>
            <a:endParaRPr lang="hr-HR" sz="2000" i="1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endParaRPr lang="hr-HR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" y="17265"/>
            <a:ext cx="5120751" cy="684910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35939" y="516965"/>
            <a:ext cx="6897280" cy="582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What’s missing?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57" y="1510651"/>
            <a:ext cx="8254062" cy="483038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940CDE9-2216-43CB-A340-C0FC97B98383}"/>
              </a:ext>
            </a:extLst>
          </p:cNvPr>
          <p:cNvSpPr txBox="1">
            <a:spLocks/>
          </p:cNvSpPr>
          <p:nvPr/>
        </p:nvSpPr>
        <p:spPr>
          <a:xfrm>
            <a:off x="5665902" y="2589570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worked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63929D1-BD2D-44A0-8636-62792D78846E}"/>
              </a:ext>
            </a:extLst>
          </p:cNvPr>
          <p:cNvSpPr txBox="1">
            <a:spLocks/>
          </p:cNvSpPr>
          <p:nvPr/>
        </p:nvSpPr>
        <p:spPr>
          <a:xfrm>
            <a:off x="4120437" y="3037754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enjoy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AF5E509-A3B2-4578-A826-981E3A732A3F}"/>
              </a:ext>
            </a:extLst>
          </p:cNvPr>
          <p:cNvSpPr txBox="1">
            <a:spLocks/>
          </p:cNvSpPr>
          <p:nvPr/>
        </p:nvSpPr>
        <p:spPr>
          <a:xfrm>
            <a:off x="5665902" y="3485938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broke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2" grpId="0" build="p"/>
      <p:bldP spid="1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" y="17265"/>
            <a:ext cx="5120751" cy="6849104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135939" y="550907"/>
            <a:ext cx="6897280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Put the words in the correct order. 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06" y="1278046"/>
            <a:ext cx="8254062" cy="39161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940CDE9-2216-43CB-A340-C0FC97B98383}"/>
              </a:ext>
            </a:extLst>
          </p:cNvPr>
          <p:cNvSpPr txBox="1">
            <a:spLocks/>
          </p:cNvSpPr>
          <p:nvPr/>
        </p:nvSpPr>
        <p:spPr>
          <a:xfrm>
            <a:off x="4326497" y="2255646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FF0000"/>
                </a:solidFill>
              </a:rPr>
              <a:t>My </a:t>
            </a:r>
            <a:r>
              <a:rPr lang="hr-HR" sz="2100" i="1" dirty="0" err="1">
                <a:solidFill>
                  <a:srgbClr val="FF0000"/>
                </a:solidFill>
              </a:rPr>
              <a:t>sister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went</a:t>
            </a:r>
            <a:r>
              <a:rPr lang="hr-HR" sz="2100" i="1" dirty="0">
                <a:solidFill>
                  <a:srgbClr val="FF0000"/>
                </a:solidFill>
              </a:rPr>
              <a:t> to </a:t>
            </a:r>
            <a:r>
              <a:rPr lang="hr-HR" sz="2100" i="1" dirty="0" err="1">
                <a:solidFill>
                  <a:srgbClr val="FF0000"/>
                </a:solidFill>
              </a:rPr>
              <a:t>school</a:t>
            </a:r>
            <a:r>
              <a:rPr lang="hr-HR" sz="2100" i="1" dirty="0">
                <a:solidFill>
                  <a:srgbClr val="FF0000"/>
                </a:solidFill>
              </a:rPr>
              <a:t> on </a:t>
            </a:r>
            <a:r>
              <a:rPr lang="hr-HR" sz="2100" i="1" dirty="0" err="1">
                <a:solidFill>
                  <a:srgbClr val="FF0000"/>
                </a:solidFill>
              </a:rPr>
              <a:t>Monday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63929D1-BD2D-44A0-8636-62792D78846E}"/>
              </a:ext>
            </a:extLst>
          </p:cNvPr>
          <p:cNvSpPr txBox="1">
            <a:spLocks/>
          </p:cNvSpPr>
          <p:nvPr/>
        </p:nvSpPr>
        <p:spPr>
          <a:xfrm>
            <a:off x="4326497" y="3090902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Belinda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came</a:t>
            </a:r>
            <a:r>
              <a:rPr lang="hr-HR" sz="2100" i="1" dirty="0">
                <a:solidFill>
                  <a:srgbClr val="FF0000"/>
                </a:solidFill>
              </a:rPr>
              <a:t> home late </a:t>
            </a:r>
            <a:r>
              <a:rPr lang="hr-HR" sz="2100" i="1" dirty="0" err="1">
                <a:solidFill>
                  <a:srgbClr val="FF0000"/>
                </a:solidFill>
              </a:rPr>
              <a:t>last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night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09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" y="22173"/>
            <a:ext cx="5094244" cy="6813651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9118241" y="271268"/>
            <a:ext cx="2796707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/>
              <a:t>Complete the sentences with the correct past form of the words in brackets.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6" y="0"/>
            <a:ext cx="8490165" cy="69545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FB968E2-769A-43DD-9681-7949E83B990B}"/>
              </a:ext>
            </a:extLst>
          </p:cNvPr>
          <p:cNvSpPr txBox="1">
            <a:spLocks/>
          </p:cNvSpPr>
          <p:nvPr/>
        </p:nvSpPr>
        <p:spPr>
          <a:xfrm>
            <a:off x="1654604" y="1065693"/>
            <a:ext cx="7088251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visited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D5B3FFB-FE9C-4B2B-B141-094D4DA58077}"/>
              </a:ext>
            </a:extLst>
          </p:cNvPr>
          <p:cNvSpPr txBox="1">
            <a:spLocks/>
          </p:cNvSpPr>
          <p:nvPr/>
        </p:nvSpPr>
        <p:spPr>
          <a:xfrm>
            <a:off x="2647360" y="1543425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invited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B61BE2E-1555-4DA4-A9B4-6A4AACAA4682}"/>
              </a:ext>
            </a:extLst>
          </p:cNvPr>
          <p:cNvSpPr txBox="1">
            <a:spLocks/>
          </p:cNvSpPr>
          <p:nvPr/>
        </p:nvSpPr>
        <p:spPr>
          <a:xfrm>
            <a:off x="2647360" y="4210371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EA95D23D-43D1-4944-9927-14C4CAD2990C}"/>
              </a:ext>
            </a:extLst>
          </p:cNvPr>
          <p:cNvSpPr txBox="1">
            <a:spLocks/>
          </p:cNvSpPr>
          <p:nvPr/>
        </p:nvSpPr>
        <p:spPr>
          <a:xfrm>
            <a:off x="1654604" y="4688103"/>
            <a:ext cx="689728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went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9" grpId="0" build="p"/>
      <p:bldP spid="10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" y="10471"/>
            <a:ext cx="5150299" cy="6864382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7344625" y="2416027"/>
            <a:ext cx="4545573" cy="63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i="1" dirty="0" err="1"/>
              <a:t>Read</a:t>
            </a:r>
            <a:r>
              <a:rPr lang="hr-HR" sz="2000" b="1" i="1" dirty="0"/>
              <a:t>. Answer the questions.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4" y="312289"/>
            <a:ext cx="7025373" cy="623342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482838A-544E-46FB-ADA0-70E04BF78D2D}"/>
              </a:ext>
            </a:extLst>
          </p:cNvPr>
          <p:cNvSpPr txBox="1">
            <a:spLocks/>
          </p:cNvSpPr>
          <p:nvPr/>
        </p:nvSpPr>
        <p:spPr>
          <a:xfrm>
            <a:off x="7471982" y="3248678"/>
            <a:ext cx="4496203" cy="3448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1 Jessica's grandmother lived in America.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2 Jessica didn't pay $785 because her grandmother had taken out the book from the library. 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3 </a:t>
            </a:r>
            <a:r>
              <a:rPr lang="en-US" sz="2000" i="1" dirty="0" err="1">
                <a:solidFill>
                  <a:srgbClr val="FF0000"/>
                </a:solidFill>
              </a:rPr>
              <a:t>Mr</a:t>
            </a:r>
            <a:r>
              <a:rPr lang="en-US" sz="2000" i="1" dirty="0">
                <a:solidFill>
                  <a:srgbClr val="FF0000"/>
                </a:solidFill>
              </a:rPr>
              <a:t> Eliot received two letters. 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4 In the end he got nothing. 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5 Pamela talked 736 minutes non-stop.</a:t>
            </a:r>
            <a:endParaRPr lang="hr-HR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6 Pamela's </a:t>
            </a:r>
            <a:r>
              <a:rPr lang="en-US" sz="2000" i="1" dirty="0" err="1">
                <a:solidFill>
                  <a:srgbClr val="FF0000"/>
                </a:solidFill>
              </a:rPr>
              <a:t>favourite</a:t>
            </a:r>
            <a:r>
              <a:rPr lang="en-US" sz="2000" i="1" dirty="0">
                <a:solidFill>
                  <a:srgbClr val="FF0000"/>
                </a:solidFill>
              </a:rPr>
              <a:t> food is pizza.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7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6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422</Words>
  <Application>Microsoft Office PowerPoint</Application>
  <PresentationFormat>Widescreen</PresentationFormat>
  <Paragraphs>61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247</cp:revision>
  <dcterms:created xsi:type="dcterms:W3CDTF">2017-01-15T10:30:28Z</dcterms:created>
  <dcterms:modified xsi:type="dcterms:W3CDTF">2022-07-11T11:24:11Z</dcterms:modified>
</cp:coreProperties>
</file>